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3" r:id="rId3"/>
    <p:sldId id="264" r:id="rId4"/>
    <p:sldId id="257" r:id="rId5"/>
    <p:sldId id="258" r:id="rId6"/>
    <p:sldId id="265" r:id="rId7"/>
    <p:sldId id="259" r:id="rId8"/>
    <p:sldId id="267" r:id="rId9"/>
    <p:sldId id="261"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590" autoAdjust="0"/>
  </p:normalViewPr>
  <p:slideViewPr>
    <p:cSldViewPr>
      <p:cViewPr varScale="1">
        <p:scale>
          <a:sx n="71" d="100"/>
          <a:sy n="71" d="100"/>
        </p:scale>
        <p:origin x="-113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1974D69-6FC6-4DC5-B840-7B4462E1DDE6}" type="datetimeFigureOut">
              <a:rPr lang="en-CA" smtClean="0"/>
              <a:t>02/03/2012</a:t>
            </a:fld>
            <a:endParaRPr lang="en-CA"/>
          </a:p>
        </p:txBody>
      </p:sp>
      <p:sp>
        <p:nvSpPr>
          <p:cNvPr id="5" name="Footer Placeholder 4"/>
          <p:cNvSpPr>
            <a:spLocks noGrp="1"/>
          </p:cNvSpPr>
          <p:nvPr>
            <p:ph type="ftr" sz="quarter" idx="11"/>
          </p:nvPr>
        </p:nvSpPr>
        <p:spPr>
          <a:xfrm>
            <a:off x="1174044" y="5357592"/>
            <a:ext cx="5034845" cy="365125"/>
          </a:xfrm>
        </p:spPr>
        <p:txBody>
          <a:bodyPr/>
          <a:lstStyle/>
          <a:p>
            <a:endParaRPr lang="en-C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37B3132-D559-450A-A694-6000519EC96D}"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74D69-6FC6-4DC5-B840-7B4462E1DDE6}" type="datetimeFigureOut">
              <a:rPr lang="en-CA" smtClean="0"/>
              <a:t>02/03/2012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7B3132-D559-450A-A694-6000519EC96D}"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74D69-6FC6-4DC5-B840-7B4462E1DDE6}" type="datetimeFigureOut">
              <a:rPr lang="en-CA" smtClean="0"/>
              <a:t>02/03/2012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7B3132-D559-450A-A694-6000519EC96D}"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74D69-6FC6-4DC5-B840-7B4462E1DDE6}" type="datetimeFigureOut">
              <a:rPr lang="en-CA" smtClean="0"/>
              <a:t>02/03/2012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7B3132-D559-450A-A694-6000519EC96D}"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974D69-6FC6-4DC5-B840-7B4462E1DDE6}" type="datetimeFigureOut">
              <a:rPr lang="en-CA" smtClean="0"/>
              <a:t>02/03/2012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7B3132-D559-450A-A694-6000519EC96D}"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1974D69-6FC6-4DC5-B840-7B4462E1DDE6}" type="datetimeFigureOut">
              <a:rPr lang="en-CA" smtClean="0"/>
              <a:t>02/03/2012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37B3132-D559-450A-A694-6000519EC96D}" type="slidenum">
              <a:rPr lang="en-CA" smtClean="0"/>
              <a:t>‹#›</a:t>
            </a:fld>
            <a:endParaRPr lang="en-CA"/>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1974D69-6FC6-4DC5-B840-7B4462E1DDE6}" type="datetimeFigureOut">
              <a:rPr lang="en-CA" smtClean="0"/>
              <a:t>02/03/2012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37B3132-D559-450A-A694-6000519EC96D}" type="slidenum">
              <a:rPr lang="en-CA" smtClean="0"/>
              <a:t>‹#›</a:t>
            </a:fld>
            <a:endParaRPr lang="en-CA"/>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974D69-6FC6-4DC5-B840-7B4462E1DDE6}" type="datetimeFigureOut">
              <a:rPr lang="en-CA" smtClean="0"/>
              <a:t>02/03/2012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37B3132-D559-450A-A694-6000519EC96D}"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74D69-6FC6-4DC5-B840-7B4462E1DDE6}" type="datetimeFigureOut">
              <a:rPr lang="en-CA" smtClean="0"/>
              <a:t>02/03/2012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37B3132-D559-450A-A694-6000519EC96D}"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81974D69-6FC6-4DC5-B840-7B4462E1DDE6}" type="datetimeFigureOut">
              <a:rPr lang="en-CA" smtClean="0"/>
              <a:t>02/03/2012</a:t>
            </a:fld>
            <a:endParaRPr lang="en-CA"/>
          </a:p>
        </p:txBody>
      </p:sp>
      <p:sp>
        <p:nvSpPr>
          <p:cNvPr id="6" name="Footer Placeholder 5"/>
          <p:cNvSpPr>
            <a:spLocks noGrp="1"/>
          </p:cNvSpPr>
          <p:nvPr>
            <p:ph type="ftr" sz="quarter" idx="11"/>
          </p:nvPr>
        </p:nvSpPr>
        <p:spPr>
          <a:xfrm rot="-60000">
            <a:off x="914554" y="5829261"/>
            <a:ext cx="3522607" cy="365125"/>
          </a:xfrm>
        </p:spPr>
        <p:txBody>
          <a:bodyPr/>
          <a:lstStyle/>
          <a:p>
            <a:endParaRPr lang="en-CA"/>
          </a:p>
        </p:txBody>
      </p:sp>
      <p:sp>
        <p:nvSpPr>
          <p:cNvPr id="7" name="Slide Number Placeholder 6"/>
          <p:cNvSpPr>
            <a:spLocks noGrp="1"/>
          </p:cNvSpPr>
          <p:nvPr>
            <p:ph type="sldNum" sz="quarter" idx="12"/>
          </p:nvPr>
        </p:nvSpPr>
        <p:spPr>
          <a:xfrm rot="60000">
            <a:off x="7557313" y="5896961"/>
            <a:ext cx="554023" cy="365125"/>
          </a:xfrm>
        </p:spPr>
        <p:txBody>
          <a:bodyPr/>
          <a:lstStyle/>
          <a:p>
            <a:fld id="{337B3132-D559-450A-A694-6000519EC96D}"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1974D69-6FC6-4DC5-B840-7B4462E1DDE6}" type="datetimeFigureOut">
              <a:rPr lang="en-CA" smtClean="0"/>
              <a:t>02/03/2012</a:t>
            </a:fld>
            <a:endParaRPr lang="en-CA"/>
          </a:p>
        </p:txBody>
      </p:sp>
      <p:sp>
        <p:nvSpPr>
          <p:cNvPr id="6" name="Footer Placeholder 5"/>
          <p:cNvSpPr>
            <a:spLocks noGrp="1"/>
          </p:cNvSpPr>
          <p:nvPr>
            <p:ph type="ftr" sz="quarter" idx="11"/>
          </p:nvPr>
        </p:nvSpPr>
        <p:spPr>
          <a:xfrm rot="-60000">
            <a:off x="914569" y="5831037"/>
            <a:ext cx="3319043" cy="365125"/>
          </a:xfrm>
        </p:spPr>
        <p:txBody>
          <a:bodyPr/>
          <a:lstStyle/>
          <a:p>
            <a:endParaRPr lang="en-CA"/>
          </a:p>
        </p:txBody>
      </p:sp>
      <p:sp>
        <p:nvSpPr>
          <p:cNvPr id="7" name="Slide Number Placeholder 6"/>
          <p:cNvSpPr>
            <a:spLocks noGrp="1"/>
          </p:cNvSpPr>
          <p:nvPr>
            <p:ph type="sldNum" sz="quarter" idx="12"/>
          </p:nvPr>
        </p:nvSpPr>
        <p:spPr>
          <a:xfrm rot="60000">
            <a:off x="7562089" y="5900026"/>
            <a:ext cx="554023" cy="365125"/>
          </a:xfrm>
        </p:spPr>
        <p:txBody>
          <a:bodyPr/>
          <a:lstStyle/>
          <a:p>
            <a:fld id="{337B3132-D559-450A-A694-6000519EC96D}"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1974D69-6FC6-4DC5-B840-7B4462E1DDE6}" type="datetimeFigureOut">
              <a:rPr lang="en-CA" smtClean="0"/>
              <a:t>02/03/2012</a:t>
            </a:fld>
            <a:endParaRPr lang="en-C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C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37B3132-D559-450A-A694-6000519EC96D}"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smtClean="0"/>
              <a:t>Discipline to Discipleship</a:t>
            </a:r>
            <a:endParaRPr lang="en-CA" b="1" dirty="0"/>
          </a:p>
        </p:txBody>
      </p:sp>
      <p:sp>
        <p:nvSpPr>
          <p:cNvPr id="3" name="Subtitle 2"/>
          <p:cNvSpPr>
            <a:spLocks noGrp="1"/>
          </p:cNvSpPr>
          <p:nvPr>
            <p:ph type="subTitle" idx="1"/>
          </p:nvPr>
        </p:nvSpPr>
        <p:spPr/>
        <p:txBody>
          <a:bodyPr/>
          <a:lstStyle/>
          <a:p>
            <a:r>
              <a:rPr lang="en-CA" dirty="0" smtClean="0"/>
              <a:t>“Helping (</a:t>
            </a:r>
            <a:r>
              <a:rPr lang="en-CA" dirty="0" err="1" smtClean="0"/>
              <a:t>discipling</a:t>
            </a:r>
            <a:r>
              <a:rPr lang="en-CA" dirty="0" smtClean="0"/>
              <a:t>) boys to grow more Christ-like in all areas of life”</a:t>
            </a:r>
            <a:endParaRPr lang="en-CA" dirty="0"/>
          </a:p>
        </p:txBody>
      </p:sp>
    </p:spTree>
    <p:extLst>
      <p:ext uri="{BB962C8B-B14F-4D97-AF65-F5344CB8AC3E}">
        <p14:creationId xmlns:p14="http://schemas.microsoft.com/office/powerpoint/2010/main" val="2946866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CA" dirty="0" smtClean="0"/>
          </a:p>
          <a:p>
            <a:pPr marL="0" indent="0">
              <a:buNone/>
            </a:pPr>
            <a:endParaRPr lang="en-CA" dirty="0"/>
          </a:p>
          <a:p>
            <a:pPr marL="0" indent="0">
              <a:buNone/>
            </a:pPr>
            <a:r>
              <a:rPr lang="en-CA" dirty="0" smtClean="0"/>
              <a:t>Thanks for attending.  Please fill out an evaluation form before you go for coffee.</a:t>
            </a:r>
            <a:endParaRPr lang="en-CA" dirty="0"/>
          </a:p>
        </p:txBody>
      </p:sp>
      <p:sp>
        <p:nvSpPr>
          <p:cNvPr id="4" name="Title 1"/>
          <p:cNvSpPr txBox="1">
            <a:spLocks/>
          </p:cNvSpPr>
          <p:nvPr/>
        </p:nvSpPr>
        <p:spPr>
          <a:xfrm>
            <a:off x="1115615" y="703004"/>
            <a:ext cx="6965245" cy="1202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4000" b="1" dirty="0" smtClean="0"/>
              <a:t>Discipline to Discipleship</a:t>
            </a:r>
            <a:r>
              <a:rPr lang="en-CA" dirty="0" smtClean="0"/>
              <a:t/>
            </a:r>
            <a:br>
              <a:rPr lang="en-CA" dirty="0" smtClean="0"/>
            </a:br>
            <a:r>
              <a:rPr lang="en-CA" sz="1800" dirty="0" smtClean="0">
                <a:solidFill>
                  <a:schemeClr val="tx2"/>
                </a:solidFill>
              </a:rPr>
              <a:t>“</a:t>
            </a:r>
            <a:r>
              <a:rPr lang="en-CA" sz="1800" dirty="0" err="1" smtClean="0">
                <a:solidFill>
                  <a:schemeClr val="tx2"/>
                </a:solidFill>
              </a:rPr>
              <a:t>Discipling</a:t>
            </a:r>
            <a:r>
              <a:rPr lang="en-CA" sz="1800" dirty="0" smtClean="0">
                <a:solidFill>
                  <a:schemeClr val="tx2"/>
                </a:solidFill>
              </a:rPr>
              <a:t> boys to grow more Christ-like in all areas of life”</a:t>
            </a:r>
            <a:endParaRPr lang="en-CA" dirty="0">
              <a:solidFill>
                <a:schemeClr val="tx2"/>
              </a:solidFill>
            </a:endParaRPr>
          </a:p>
        </p:txBody>
      </p:sp>
    </p:spTree>
    <p:extLst>
      <p:ext uri="{BB962C8B-B14F-4D97-AF65-F5344CB8AC3E}">
        <p14:creationId xmlns:p14="http://schemas.microsoft.com/office/powerpoint/2010/main" val="1862576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692696"/>
            <a:ext cx="6965245" cy="1202485"/>
          </a:xfrm>
        </p:spPr>
        <p:txBody>
          <a:bodyPr>
            <a:normAutofit/>
          </a:bodyPr>
          <a:lstStyle/>
          <a:p>
            <a:r>
              <a:rPr lang="en-CA" sz="4000" b="1" dirty="0" smtClean="0"/>
              <a:t>Discipline to Discipleship</a:t>
            </a:r>
            <a:r>
              <a:rPr lang="en-CA" dirty="0" smtClean="0"/>
              <a:t/>
            </a:r>
            <a:br>
              <a:rPr lang="en-CA" dirty="0" smtClean="0"/>
            </a:br>
            <a:r>
              <a:rPr lang="en-CA" sz="1800" dirty="0" smtClean="0">
                <a:solidFill>
                  <a:schemeClr val="tx2"/>
                </a:solidFill>
              </a:rPr>
              <a:t>“</a:t>
            </a:r>
            <a:r>
              <a:rPr lang="en-CA" sz="1800" dirty="0" err="1" smtClean="0">
                <a:solidFill>
                  <a:schemeClr val="tx2"/>
                </a:solidFill>
              </a:rPr>
              <a:t>Discipling</a:t>
            </a:r>
            <a:r>
              <a:rPr lang="en-CA" sz="1800" dirty="0" smtClean="0">
                <a:solidFill>
                  <a:schemeClr val="tx2"/>
                </a:solidFill>
              </a:rPr>
              <a:t> boys to grow more Christ-like in all areas of life”</a:t>
            </a:r>
            <a:endParaRPr lang="en-CA" dirty="0">
              <a:solidFill>
                <a:schemeClr val="tx2"/>
              </a:solidFill>
            </a:endParaRPr>
          </a:p>
        </p:txBody>
      </p:sp>
      <p:sp>
        <p:nvSpPr>
          <p:cNvPr id="3" name="Content Placeholder 2"/>
          <p:cNvSpPr>
            <a:spLocks noGrp="1"/>
          </p:cNvSpPr>
          <p:nvPr>
            <p:ph idx="1"/>
          </p:nvPr>
        </p:nvSpPr>
        <p:spPr/>
        <p:txBody>
          <a:bodyPr/>
          <a:lstStyle/>
          <a:p>
            <a:pPr marL="0" indent="0">
              <a:buNone/>
            </a:pPr>
            <a:r>
              <a:rPr lang="en-CA" dirty="0" smtClean="0"/>
              <a:t>Introductions:  Your name, your club, and what you appreciate the most about the Cadet ministry.</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501008"/>
            <a:ext cx="45720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648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CA" dirty="0" smtClean="0"/>
              <a:t>Definitions of Discipline and Discipleship</a:t>
            </a:r>
          </a:p>
          <a:p>
            <a:pPr marL="0" indent="0">
              <a:buNone/>
            </a:pPr>
            <a:endParaRPr lang="en-CA" dirty="0" smtClean="0"/>
          </a:p>
          <a:p>
            <a:r>
              <a:rPr lang="en-CA" dirty="0" smtClean="0"/>
              <a:t>Experiences</a:t>
            </a:r>
          </a:p>
          <a:p>
            <a:pPr marL="365760" lvl="1" indent="0">
              <a:buNone/>
            </a:pPr>
            <a:endParaRPr lang="en-CA" dirty="0" smtClean="0"/>
          </a:p>
          <a:p>
            <a:r>
              <a:rPr lang="en-CA" dirty="0" smtClean="0"/>
              <a:t>Big Questions</a:t>
            </a:r>
          </a:p>
          <a:p>
            <a:pPr lvl="1"/>
            <a:r>
              <a:rPr lang="en-CA" dirty="0" smtClean="0"/>
              <a:t>Who are the boys following?</a:t>
            </a:r>
          </a:p>
          <a:p>
            <a:pPr lvl="1"/>
            <a:r>
              <a:rPr lang="en-CA" dirty="0" smtClean="0"/>
              <a:t>How are we leading?</a:t>
            </a:r>
          </a:p>
          <a:p>
            <a:pPr lvl="1"/>
            <a:endParaRPr lang="en-CA" dirty="0" smtClean="0"/>
          </a:p>
          <a:p>
            <a:r>
              <a:rPr lang="en-CA" dirty="0" smtClean="0"/>
              <a:t>Practical Steps</a:t>
            </a:r>
          </a:p>
          <a:p>
            <a:pPr lvl="1"/>
            <a:r>
              <a:rPr lang="en-CA" dirty="0" smtClean="0"/>
              <a:t>Preventing “discipline”</a:t>
            </a:r>
            <a:endParaRPr lang="en-CA" dirty="0"/>
          </a:p>
          <a:p>
            <a:pPr lvl="1"/>
            <a:r>
              <a:rPr lang="en-CA" dirty="0" smtClean="0"/>
              <a:t>Restorative Justice</a:t>
            </a:r>
          </a:p>
          <a:p>
            <a:endParaRPr lang="en-CA" dirty="0"/>
          </a:p>
        </p:txBody>
      </p:sp>
      <p:sp>
        <p:nvSpPr>
          <p:cNvPr id="4" name="Title 1"/>
          <p:cNvSpPr txBox="1">
            <a:spLocks/>
          </p:cNvSpPr>
          <p:nvPr/>
        </p:nvSpPr>
        <p:spPr>
          <a:xfrm>
            <a:off x="1115615" y="703004"/>
            <a:ext cx="6965245" cy="1202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4000" b="1" dirty="0" smtClean="0"/>
              <a:t>Discipline to Discipleship</a:t>
            </a:r>
            <a:r>
              <a:rPr lang="en-CA" dirty="0" smtClean="0"/>
              <a:t/>
            </a:r>
            <a:br>
              <a:rPr lang="en-CA" dirty="0" smtClean="0"/>
            </a:br>
            <a:r>
              <a:rPr lang="en-CA" sz="1800" dirty="0" smtClean="0">
                <a:solidFill>
                  <a:schemeClr val="tx2"/>
                </a:solidFill>
              </a:rPr>
              <a:t>“</a:t>
            </a:r>
            <a:r>
              <a:rPr lang="en-CA" sz="1800" dirty="0" err="1" smtClean="0">
                <a:solidFill>
                  <a:schemeClr val="tx2"/>
                </a:solidFill>
              </a:rPr>
              <a:t>Discipling</a:t>
            </a:r>
            <a:r>
              <a:rPr lang="en-CA" sz="1800" dirty="0" smtClean="0">
                <a:solidFill>
                  <a:schemeClr val="tx2"/>
                </a:solidFill>
              </a:rPr>
              <a:t> boys to grow more Christ-like in all areas of life”</a:t>
            </a:r>
            <a:endParaRPr lang="en-CA" dirty="0">
              <a:solidFill>
                <a:schemeClr val="tx2"/>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179" y="1905489"/>
            <a:ext cx="711522" cy="71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61" y="2852936"/>
            <a:ext cx="841438" cy="55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80" y="3861048"/>
            <a:ext cx="334714" cy="64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179" y="5157192"/>
            <a:ext cx="657758" cy="50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152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What is discipline?</a:t>
            </a:r>
          </a:p>
          <a:p>
            <a:pPr lvl="1"/>
            <a:r>
              <a:rPr lang="en-CA" dirty="0" smtClean="0"/>
              <a:t>Take a few minutes to write down what you think discipline is.  Be prepared to share your answers with the group.</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293096"/>
            <a:ext cx="235267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1115615" y="703004"/>
            <a:ext cx="6965245" cy="1202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4000" b="1" dirty="0" smtClean="0"/>
              <a:t>Discipline to Discipleship</a:t>
            </a:r>
            <a:r>
              <a:rPr lang="en-CA" dirty="0" smtClean="0"/>
              <a:t/>
            </a:r>
            <a:br>
              <a:rPr lang="en-CA" dirty="0" smtClean="0"/>
            </a:br>
            <a:r>
              <a:rPr lang="en-CA" sz="1800" dirty="0" smtClean="0">
                <a:solidFill>
                  <a:schemeClr val="tx2"/>
                </a:solidFill>
              </a:rPr>
              <a:t>“</a:t>
            </a:r>
            <a:r>
              <a:rPr lang="en-CA" sz="1800" dirty="0" err="1" smtClean="0">
                <a:solidFill>
                  <a:schemeClr val="tx2"/>
                </a:solidFill>
              </a:rPr>
              <a:t>Discipling</a:t>
            </a:r>
            <a:r>
              <a:rPr lang="en-CA" sz="1800" dirty="0" smtClean="0">
                <a:solidFill>
                  <a:schemeClr val="tx2"/>
                </a:solidFill>
              </a:rPr>
              <a:t> boys to grow more Christ-like in all areas of life”</a:t>
            </a:r>
            <a:endParaRPr lang="en-CA" dirty="0">
              <a:solidFill>
                <a:schemeClr val="tx2"/>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50" y="2060848"/>
            <a:ext cx="783530" cy="78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460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What is discipleship?</a:t>
            </a:r>
          </a:p>
          <a:p>
            <a:pPr lvl="1"/>
            <a:r>
              <a:rPr lang="en-CA" dirty="0" smtClean="0"/>
              <a:t>Again, take a few moments to write down what discipleship is.  Try to come up with Biblical examples as well.</a:t>
            </a:r>
          </a:p>
          <a:p>
            <a:endParaRPr lang="en-C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3888684"/>
            <a:ext cx="3779912" cy="283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1115616" y="692696"/>
            <a:ext cx="6965245" cy="1202485"/>
          </a:xfrm>
        </p:spPr>
        <p:txBody>
          <a:bodyPr>
            <a:normAutofit/>
          </a:bodyPr>
          <a:lstStyle/>
          <a:p>
            <a:r>
              <a:rPr lang="en-CA" sz="4000" b="1" dirty="0" smtClean="0"/>
              <a:t>Discipline to Discipleship</a:t>
            </a:r>
            <a:r>
              <a:rPr lang="en-CA" dirty="0" smtClean="0"/>
              <a:t/>
            </a:r>
            <a:br>
              <a:rPr lang="en-CA" dirty="0" smtClean="0"/>
            </a:br>
            <a:r>
              <a:rPr lang="en-CA" sz="1800" dirty="0" smtClean="0">
                <a:solidFill>
                  <a:schemeClr val="tx2"/>
                </a:solidFill>
              </a:rPr>
              <a:t>“</a:t>
            </a:r>
            <a:r>
              <a:rPr lang="en-CA" sz="1800" dirty="0" err="1" smtClean="0">
                <a:solidFill>
                  <a:schemeClr val="tx2"/>
                </a:solidFill>
              </a:rPr>
              <a:t>Discipling</a:t>
            </a:r>
            <a:r>
              <a:rPr lang="en-CA" sz="1800" dirty="0" smtClean="0">
                <a:solidFill>
                  <a:schemeClr val="tx2"/>
                </a:solidFill>
              </a:rPr>
              <a:t> boys to grow more Christ-like in all areas of life”</a:t>
            </a:r>
            <a:endParaRPr lang="en-CA" dirty="0">
              <a:solidFill>
                <a:schemeClr val="tx2"/>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060848"/>
            <a:ext cx="783530" cy="78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153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Experiences</a:t>
            </a:r>
          </a:p>
          <a:p>
            <a:pPr lvl="1"/>
            <a:r>
              <a:rPr lang="en-CA" dirty="0" smtClean="0"/>
              <a:t>What discipline issues have you had in your Cadet club?</a:t>
            </a:r>
          </a:p>
          <a:p>
            <a:pPr lvl="1"/>
            <a:r>
              <a:rPr lang="en-CA" dirty="0" smtClean="0"/>
              <a:t>Video</a:t>
            </a:r>
          </a:p>
          <a:p>
            <a:pPr lvl="2"/>
            <a:r>
              <a:rPr lang="en-CA" dirty="0" smtClean="0"/>
              <a:t>While you are watching</a:t>
            </a:r>
            <a:r>
              <a:rPr lang="en-CA" dirty="0" smtClean="0"/>
              <a:t>, think about 1 or two discipline problems in the video that you can relate to.</a:t>
            </a:r>
          </a:p>
          <a:p>
            <a:pPr lvl="2"/>
            <a:r>
              <a:rPr lang="en-CA" dirty="0" smtClean="0"/>
              <a:t>Write down some ways that discipline problems can </a:t>
            </a:r>
            <a:r>
              <a:rPr lang="en-CA" smtClean="0"/>
              <a:t>be prevented.</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4795932"/>
            <a:ext cx="1657747" cy="196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115615" y="703004"/>
            <a:ext cx="6965245" cy="1202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4000" b="1" dirty="0" smtClean="0"/>
              <a:t>Discipline to Discipleship</a:t>
            </a:r>
            <a:r>
              <a:rPr lang="en-CA" dirty="0" smtClean="0"/>
              <a:t/>
            </a:r>
            <a:br>
              <a:rPr lang="en-CA" dirty="0" smtClean="0"/>
            </a:br>
            <a:r>
              <a:rPr lang="en-CA" sz="1800" dirty="0" smtClean="0">
                <a:solidFill>
                  <a:schemeClr val="tx2"/>
                </a:solidFill>
              </a:rPr>
              <a:t>“</a:t>
            </a:r>
            <a:r>
              <a:rPr lang="en-CA" sz="1800" dirty="0" err="1" smtClean="0">
                <a:solidFill>
                  <a:schemeClr val="tx2"/>
                </a:solidFill>
              </a:rPr>
              <a:t>Discipling</a:t>
            </a:r>
            <a:r>
              <a:rPr lang="en-CA" sz="1800" dirty="0" smtClean="0">
                <a:solidFill>
                  <a:schemeClr val="tx2"/>
                </a:solidFill>
              </a:rPr>
              <a:t> boys to grow more Christ-like in all areas of life”</a:t>
            </a:r>
            <a:endParaRPr lang="en-CA" dirty="0">
              <a:solidFill>
                <a:schemeClr val="tx2"/>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132856"/>
            <a:ext cx="1021655" cy="67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03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365104"/>
            <a:ext cx="2611085" cy="228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a:bodyPr>
          <a:lstStyle/>
          <a:p>
            <a:pPr marL="0" indent="0">
              <a:buNone/>
            </a:pPr>
            <a:r>
              <a:rPr lang="en-CA" dirty="0" smtClean="0"/>
              <a:t>Big Questions</a:t>
            </a:r>
          </a:p>
          <a:p>
            <a:pPr marL="365760" lvl="1" indent="0">
              <a:buNone/>
            </a:pPr>
            <a:r>
              <a:rPr lang="en-CA" sz="2000" dirty="0" smtClean="0"/>
              <a:t>1. Who are the boys (and men) following?</a:t>
            </a:r>
          </a:p>
          <a:p>
            <a:pPr marL="685800" lvl="2" indent="0">
              <a:buNone/>
            </a:pPr>
            <a:r>
              <a:rPr lang="en-CA" sz="1800" dirty="0" smtClean="0"/>
              <a:t>Let’s make a list of the people/things/ideas that the boys are following.</a:t>
            </a:r>
          </a:p>
          <a:p>
            <a:pPr marL="685800" lvl="2" indent="0">
              <a:buNone/>
            </a:pPr>
            <a:endParaRPr lang="en-CA" dirty="0" smtClean="0"/>
          </a:p>
          <a:p>
            <a:pPr marL="0" indent="0">
              <a:buNone/>
            </a:pPr>
            <a:r>
              <a:rPr lang="en-CA" dirty="0"/>
              <a:t> </a:t>
            </a:r>
            <a:r>
              <a:rPr lang="en-CA" dirty="0" smtClean="0"/>
              <a:t>    </a:t>
            </a:r>
            <a:r>
              <a:rPr lang="en-CA" sz="2000" dirty="0" smtClean="0"/>
              <a:t>2. How are we leading?  What kinds of things</a:t>
            </a:r>
          </a:p>
          <a:p>
            <a:pPr marL="0" indent="0">
              <a:buNone/>
            </a:pPr>
            <a:r>
              <a:rPr lang="en-CA" sz="2000" dirty="0" smtClean="0"/>
              <a:t>          can we do to become more effective leaders?</a:t>
            </a:r>
            <a:endParaRPr lang="en-CA" sz="2000" dirty="0"/>
          </a:p>
        </p:txBody>
      </p:sp>
      <p:sp>
        <p:nvSpPr>
          <p:cNvPr id="8" name="Title 1"/>
          <p:cNvSpPr txBox="1">
            <a:spLocks/>
          </p:cNvSpPr>
          <p:nvPr/>
        </p:nvSpPr>
        <p:spPr>
          <a:xfrm>
            <a:off x="1115615" y="703004"/>
            <a:ext cx="6965245" cy="1202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4000" b="1" dirty="0" smtClean="0"/>
              <a:t>Discipline to Discipleship</a:t>
            </a:r>
            <a:r>
              <a:rPr lang="en-CA" dirty="0" smtClean="0"/>
              <a:t/>
            </a:r>
            <a:br>
              <a:rPr lang="en-CA" dirty="0" smtClean="0"/>
            </a:br>
            <a:r>
              <a:rPr lang="en-CA" sz="1800" dirty="0" smtClean="0">
                <a:solidFill>
                  <a:schemeClr val="tx2"/>
                </a:solidFill>
              </a:rPr>
              <a:t>“</a:t>
            </a:r>
            <a:r>
              <a:rPr lang="en-CA" sz="1800" dirty="0" err="1" smtClean="0">
                <a:solidFill>
                  <a:schemeClr val="tx2"/>
                </a:solidFill>
              </a:rPr>
              <a:t>Discipling</a:t>
            </a:r>
            <a:r>
              <a:rPr lang="en-CA" sz="1800" dirty="0" smtClean="0">
                <a:solidFill>
                  <a:schemeClr val="tx2"/>
                </a:solidFill>
              </a:rPr>
              <a:t> boys to grow more Christ-like in all areas of life”</a:t>
            </a:r>
            <a:endParaRPr lang="en-CA" dirty="0">
              <a:solidFill>
                <a:schemeClr val="tx2"/>
              </a:solidFill>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676" y="2204864"/>
            <a:ext cx="334714" cy="64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061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Practical Steps</a:t>
            </a:r>
          </a:p>
          <a:p>
            <a:pPr marL="0" indent="0">
              <a:buNone/>
            </a:pPr>
            <a:endParaRPr lang="en-CA" dirty="0" smtClean="0"/>
          </a:p>
          <a:p>
            <a:pPr marL="822960" lvl="1" indent="-457200">
              <a:buAutoNum type="arabicPeriod"/>
            </a:pPr>
            <a:r>
              <a:rPr lang="en-CA" dirty="0" smtClean="0"/>
              <a:t>Prevention:  What can we do to prevent discipline problems in our clubs?</a:t>
            </a:r>
          </a:p>
          <a:p>
            <a:pPr marL="365760" lvl="1" indent="0">
              <a:buNone/>
            </a:pPr>
            <a:endParaRPr lang="en-CA" dirty="0" smtClean="0"/>
          </a:p>
          <a:p>
            <a:pPr lvl="1"/>
            <a:r>
              <a:rPr lang="en-CA" dirty="0" smtClean="0"/>
              <a:t>Write a few ideas down and let’s discuss them together.</a:t>
            </a:r>
            <a:endParaRPr lang="en-CA"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179" y="1998450"/>
            <a:ext cx="657758" cy="50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115615" y="703004"/>
            <a:ext cx="6965245" cy="1202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4000" b="1" dirty="0" smtClean="0"/>
              <a:t>Discipline to Discipleship</a:t>
            </a:r>
            <a:r>
              <a:rPr lang="en-CA" dirty="0" smtClean="0"/>
              <a:t/>
            </a:r>
            <a:br>
              <a:rPr lang="en-CA" dirty="0" smtClean="0"/>
            </a:br>
            <a:r>
              <a:rPr lang="en-CA" sz="1800" dirty="0" smtClean="0">
                <a:solidFill>
                  <a:schemeClr val="tx2"/>
                </a:solidFill>
              </a:rPr>
              <a:t>“</a:t>
            </a:r>
            <a:r>
              <a:rPr lang="en-CA" sz="1800" dirty="0" err="1" smtClean="0">
                <a:solidFill>
                  <a:schemeClr val="tx2"/>
                </a:solidFill>
              </a:rPr>
              <a:t>Discipling</a:t>
            </a:r>
            <a:r>
              <a:rPr lang="en-CA" sz="1800" dirty="0" smtClean="0">
                <a:solidFill>
                  <a:schemeClr val="tx2"/>
                </a:solidFill>
              </a:rPr>
              <a:t> boys to grow more Christ-like in all areas of life”</a:t>
            </a:r>
            <a:endParaRPr lang="en-CA" dirty="0">
              <a:solidFill>
                <a:schemeClr val="tx2"/>
              </a:solidFill>
            </a:endParaRPr>
          </a:p>
        </p:txBody>
      </p:sp>
    </p:spTree>
    <p:extLst>
      <p:ext uri="{BB962C8B-B14F-4D97-AF65-F5344CB8AC3E}">
        <p14:creationId xmlns:p14="http://schemas.microsoft.com/office/powerpoint/2010/main" val="3210048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1764686"/>
            <a:ext cx="6196405" cy="4400617"/>
          </a:xfrm>
        </p:spPr>
        <p:txBody>
          <a:bodyPr>
            <a:normAutofit fontScale="92500" lnSpcReduction="20000"/>
          </a:bodyPr>
          <a:lstStyle/>
          <a:p>
            <a:pPr marL="0" indent="0">
              <a:buNone/>
            </a:pPr>
            <a:r>
              <a:rPr lang="en-CA" dirty="0" smtClean="0"/>
              <a:t>Practical Steps</a:t>
            </a:r>
          </a:p>
          <a:p>
            <a:pPr marL="0" indent="0">
              <a:buNone/>
            </a:pPr>
            <a:r>
              <a:rPr lang="en-CA" dirty="0"/>
              <a:t> </a:t>
            </a:r>
            <a:r>
              <a:rPr lang="en-CA" dirty="0" smtClean="0"/>
              <a:t>       </a:t>
            </a:r>
            <a:r>
              <a:rPr lang="en-CA" sz="2200" dirty="0" smtClean="0">
                <a:solidFill>
                  <a:srgbClr val="FF0000"/>
                </a:solidFill>
              </a:rPr>
              <a:t>2</a:t>
            </a:r>
            <a:r>
              <a:rPr lang="en-CA" dirty="0"/>
              <a:t>.</a:t>
            </a:r>
            <a:r>
              <a:rPr lang="en-CA" dirty="0" smtClean="0"/>
              <a:t> </a:t>
            </a:r>
            <a:r>
              <a:rPr lang="en-CA" sz="2200" dirty="0" smtClean="0"/>
              <a:t>Restorative Justice</a:t>
            </a:r>
          </a:p>
          <a:p>
            <a:pPr lvl="2"/>
            <a:r>
              <a:rPr lang="en-CA" dirty="0" smtClean="0"/>
              <a:t>What </a:t>
            </a:r>
            <a:r>
              <a:rPr lang="en-CA" dirty="0"/>
              <a:t>happened?</a:t>
            </a:r>
          </a:p>
          <a:p>
            <a:pPr lvl="2"/>
            <a:r>
              <a:rPr lang="en-CA" dirty="0"/>
              <a:t>How did it happen?</a:t>
            </a:r>
          </a:p>
          <a:p>
            <a:pPr lvl="2"/>
            <a:r>
              <a:rPr lang="en-CA" dirty="0"/>
              <a:t>What part did you play in it?</a:t>
            </a:r>
          </a:p>
          <a:p>
            <a:pPr lvl="2"/>
            <a:r>
              <a:rPr lang="en-CA" dirty="0"/>
              <a:t>How were you affected/who was affected?</a:t>
            </a:r>
          </a:p>
          <a:p>
            <a:pPr lvl="2"/>
            <a:r>
              <a:rPr lang="en-CA" dirty="0"/>
              <a:t>What do you need to make it </a:t>
            </a:r>
            <a:r>
              <a:rPr lang="en-CA" dirty="0" smtClean="0"/>
              <a:t>right?</a:t>
            </a:r>
          </a:p>
          <a:p>
            <a:pPr lvl="2"/>
            <a:r>
              <a:rPr lang="en-CA" dirty="0" smtClean="0"/>
              <a:t>How </a:t>
            </a:r>
            <a:r>
              <a:rPr lang="en-CA" dirty="0"/>
              <a:t>can we repair the </a:t>
            </a:r>
            <a:r>
              <a:rPr lang="en-CA" dirty="0" smtClean="0"/>
              <a:t>harm?</a:t>
            </a:r>
            <a:endParaRPr lang="en-CA" dirty="0"/>
          </a:p>
          <a:p>
            <a:pPr marL="685800" lvl="2" indent="0">
              <a:buNone/>
            </a:pPr>
            <a:endParaRPr lang="en-CA" dirty="0" smtClean="0"/>
          </a:p>
          <a:p>
            <a:pPr marL="685800" lvl="2" indent="0">
              <a:spcBef>
                <a:spcPts val="0"/>
              </a:spcBef>
              <a:buNone/>
            </a:pPr>
            <a:r>
              <a:rPr lang="en-CA" dirty="0" smtClean="0"/>
              <a:t>Your turn:  In groups of 2, you will be doing a role play.  Choose one of the problems from our discipline experiences.  One person will be the Cadet, the other person will be the Head Counselor.  Practice your role play and be prepared to present it to the group.</a:t>
            </a:r>
          </a:p>
        </p:txBody>
      </p:sp>
      <p:sp>
        <p:nvSpPr>
          <p:cNvPr id="5" name="Title 1"/>
          <p:cNvSpPr txBox="1">
            <a:spLocks/>
          </p:cNvSpPr>
          <p:nvPr/>
        </p:nvSpPr>
        <p:spPr>
          <a:xfrm>
            <a:off x="1115615" y="703004"/>
            <a:ext cx="6965245" cy="1202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4000" b="1" dirty="0" smtClean="0"/>
              <a:t>Discipline to Discipleship</a:t>
            </a:r>
            <a:r>
              <a:rPr lang="en-CA" dirty="0" smtClean="0"/>
              <a:t/>
            </a:r>
            <a:br>
              <a:rPr lang="en-CA" dirty="0" smtClean="0"/>
            </a:br>
            <a:r>
              <a:rPr lang="en-CA" sz="1800" dirty="0" smtClean="0">
                <a:solidFill>
                  <a:schemeClr val="tx2"/>
                </a:solidFill>
              </a:rPr>
              <a:t>“</a:t>
            </a:r>
            <a:r>
              <a:rPr lang="en-CA" sz="1800" dirty="0" err="1" smtClean="0">
                <a:solidFill>
                  <a:schemeClr val="tx2"/>
                </a:solidFill>
              </a:rPr>
              <a:t>Discipling</a:t>
            </a:r>
            <a:r>
              <a:rPr lang="en-CA" sz="1800" dirty="0" smtClean="0">
                <a:solidFill>
                  <a:schemeClr val="tx2"/>
                </a:solidFill>
              </a:rPr>
              <a:t> boys to grow more Christ-like in all areas of life”</a:t>
            </a:r>
            <a:endParaRPr lang="en-CA" dirty="0">
              <a:solidFill>
                <a:schemeClr val="tx2"/>
              </a:solidFill>
            </a:endParaRPr>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736" y="1764687"/>
            <a:ext cx="657758" cy="50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1600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191</TotalTime>
  <Words>385</Words>
  <Application>Microsoft Office PowerPoint</Application>
  <PresentationFormat>On-screen Show (4:3)</PresentationFormat>
  <Paragraphs>56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Pushpin</vt:lpstr>
      <vt:lpstr>Discipline to Discipleship</vt:lpstr>
      <vt:lpstr>Discipline to Discipleship “Discipling boys to grow more Christ-like in all areas of life”</vt:lpstr>
      <vt:lpstr>PowerPoint Presentation</vt:lpstr>
      <vt:lpstr>PowerPoint Presentation</vt:lpstr>
      <vt:lpstr>Discipline to Discipleship “Discipling boys to grow more Christ-like in all areas of life”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Discipline to Discipleship</dc:title>
  <dc:creator>Brian Kemper</dc:creator>
  <cp:lastModifiedBy>Brian Kemper</cp:lastModifiedBy>
  <cp:revision>20</cp:revision>
  <dcterms:created xsi:type="dcterms:W3CDTF">2012-02-28T03:12:19Z</dcterms:created>
  <dcterms:modified xsi:type="dcterms:W3CDTF">2012-03-02T21:53:09Z</dcterms:modified>
</cp:coreProperties>
</file>